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DM Sans" pitchFamily="2" charset="0"/>
      <p:regular r:id="rId17"/>
      <p:bold r:id="rId18"/>
      <p:italic r:id="rId19"/>
      <p:boldItalic r:id="rId20"/>
    </p:embeddedFont>
    <p:embeddedFont>
      <p:font typeface="DM Sans Bold" charset="0"/>
      <p:regular r:id="rId21"/>
    </p:embeddedFont>
    <p:embeddedFont>
      <p:font typeface="DM Sans Bold Italics" panose="020B0604020202020204" charset="0"/>
      <p:regular r:id="rId22"/>
    </p:embeddedFont>
    <p:embeddedFont>
      <p:font typeface="DM Sans Italics" panose="020B0604020202020204" charset="0"/>
      <p:regular r:id="rId23"/>
    </p:embeddedFont>
    <p:embeddedFont>
      <p:font typeface="Montserrat Light" panose="00000400000000000000" pitchFamily="2" charset="0"/>
      <p:regular r:id="rId24"/>
      <p:italic r:id="rId25"/>
    </p:embeddedFont>
    <p:embeddedFont>
      <p:font typeface="Open Sauce" panose="020B0604020202020204" charset="0"/>
      <p:regular r:id="rId26"/>
    </p:embeddedFont>
    <p:embeddedFont>
      <p:font typeface="Open Sauce Bold" panose="020B0604020202020204" charset="0"/>
      <p:regular r:id="rId27"/>
    </p:embeddedFont>
    <p:embeddedFont>
      <p:font typeface="Oswald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8" d="100"/>
          <a:sy n="38" d="100"/>
        </p:scale>
        <p:origin x="102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709422" y="2829753"/>
            <a:ext cx="10869156" cy="4317930"/>
            <a:chOff x="0" y="0"/>
            <a:chExt cx="14492208" cy="5757240"/>
          </a:xfrm>
        </p:grpSpPr>
        <p:grpSp>
          <p:nvGrpSpPr>
            <p:cNvPr id="6" name="Group 6"/>
            <p:cNvGrpSpPr/>
            <p:nvPr/>
          </p:nvGrpSpPr>
          <p:grpSpPr>
            <a:xfrm>
              <a:off x="0" y="0"/>
              <a:ext cx="14492208" cy="5757240"/>
              <a:chOff x="0" y="0"/>
              <a:chExt cx="2240319" cy="889999"/>
            </a:xfrm>
          </p:grpSpPr>
          <p:sp>
            <p:nvSpPr>
              <p:cNvPr id="7" name="Freeform 7"/>
              <p:cNvSpPr/>
              <p:nvPr/>
            </p:nvSpPr>
            <p:spPr>
              <a:xfrm>
                <a:off x="0" y="0"/>
                <a:ext cx="2240319" cy="889999"/>
              </a:xfrm>
              <a:custGeom>
                <a:avLst/>
                <a:gdLst/>
                <a:ahLst/>
                <a:cxnLst/>
                <a:rect l="l" t="t" r="r" b="b"/>
                <a:pathLst>
                  <a:path w="2240319" h="889999">
                    <a:moveTo>
                      <a:pt x="0" y="0"/>
                    </a:moveTo>
                    <a:lnTo>
                      <a:pt x="2240319" y="0"/>
                    </a:lnTo>
                    <a:lnTo>
                      <a:pt x="2240319" y="889999"/>
                    </a:lnTo>
                    <a:lnTo>
                      <a:pt x="0" y="889999"/>
                    </a:lnTo>
                    <a:close/>
                  </a:path>
                </a:pathLst>
              </a:custGeom>
              <a:solidFill>
                <a:srgbClr val="000000">
                  <a:alpha val="0"/>
                </a:srgbClr>
              </a:solidFill>
              <a:ln w="38100" cap="sq">
                <a:solidFill>
                  <a:srgbClr val="000000"/>
                </a:solidFill>
                <a:prstDash val="solid"/>
                <a:miter/>
              </a:ln>
            </p:spPr>
          </p:sp>
          <p:sp>
            <p:nvSpPr>
              <p:cNvPr id="8" name="TextBox 8"/>
              <p:cNvSpPr txBox="1"/>
              <p:nvPr/>
            </p:nvSpPr>
            <p:spPr>
              <a:xfrm>
                <a:off x="0" y="-19050"/>
                <a:ext cx="2240319" cy="909049"/>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1115301" y="313604"/>
              <a:ext cx="12261607" cy="5108142"/>
            </a:xfrm>
            <a:prstGeom prst="rect">
              <a:avLst/>
            </a:prstGeom>
          </p:spPr>
          <p:txBody>
            <a:bodyPr lIns="0" tIns="0" rIns="0" bIns="0" rtlCol="0" anchor="t">
              <a:spAutoFit/>
            </a:bodyPr>
            <a:lstStyle/>
            <a:p>
              <a:pPr algn="ctr">
                <a:lnSpc>
                  <a:spcPts val="10296"/>
                </a:lnSpc>
              </a:pPr>
              <a:r>
                <a:rPr lang="en-US" sz="7461" spc="731">
                  <a:solidFill>
                    <a:srgbClr val="231F20"/>
                  </a:solidFill>
                  <a:latin typeface="Oswald Bold"/>
                </a:rPr>
                <a:t>CREDIT CARD DEFAULT RISK ANALYSIS</a:t>
              </a:r>
            </a:p>
          </p:txBody>
        </p:sp>
      </p:grpSp>
      <p:sp>
        <p:nvSpPr>
          <p:cNvPr id="10" name="TextBox 10"/>
          <p:cNvSpPr txBox="1"/>
          <p:nvPr/>
        </p:nvSpPr>
        <p:spPr>
          <a:xfrm>
            <a:off x="6825035" y="7548500"/>
            <a:ext cx="4637931" cy="353060"/>
          </a:xfrm>
          <a:prstGeom prst="rect">
            <a:avLst/>
          </a:prstGeom>
        </p:spPr>
        <p:txBody>
          <a:bodyPr lIns="0" tIns="0" rIns="0" bIns="0" rtlCol="0" anchor="t">
            <a:spAutoFit/>
          </a:bodyPr>
          <a:lstStyle/>
          <a:p>
            <a:pPr algn="ctr">
              <a:lnSpc>
                <a:spcPts val="2859"/>
              </a:lnSpc>
              <a:spcBef>
                <a:spcPct val="0"/>
              </a:spcBef>
            </a:pPr>
            <a:r>
              <a:rPr lang="en-US" sz="2199">
                <a:solidFill>
                  <a:srgbClr val="231F20"/>
                </a:solidFill>
                <a:latin typeface="Open Sauce"/>
              </a:rPr>
              <a:t>Insights and Predictions from Data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1693523" y="4028199"/>
            <a:ext cx="13188954" cy="1318895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7903786" y="-7691075"/>
            <a:ext cx="11693912" cy="11999350"/>
          </a:xfrm>
          <a:custGeom>
            <a:avLst/>
            <a:gdLst/>
            <a:ahLst/>
            <a:cxnLst/>
            <a:rect l="l" t="t" r="r" b="b"/>
            <a:pathLst>
              <a:path w="11693912" h="11999350">
                <a:moveTo>
                  <a:pt x="0" y="0"/>
                </a:moveTo>
                <a:lnTo>
                  <a:pt x="11693911" y="0"/>
                </a:lnTo>
                <a:lnTo>
                  <a:pt x="11693911" y="11999350"/>
                </a:lnTo>
                <a:lnTo>
                  <a:pt x="0" y="119993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3986589">
            <a:off x="12312300" y="7598221"/>
            <a:ext cx="9894000" cy="10152425"/>
          </a:xfrm>
          <a:custGeom>
            <a:avLst/>
            <a:gdLst/>
            <a:ahLst/>
            <a:cxnLst/>
            <a:rect l="l" t="t" r="r" b="b"/>
            <a:pathLst>
              <a:path w="9894000" h="10152425">
                <a:moveTo>
                  <a:pt x="0" y="0"/>
                </a:moveTo>
                <a:lnTo>
                  <a:pt x="9894000" y="0"/>
                </a:lnTo>
                <a:lnTo>
                  <a:pt x="9894000" y="10152426"/>
                </a:lnTo>
                <a:lnTo>
                  <a:pt x="0" y="10152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028700" y="1448499"/>
            <a:ext cx="9176004" cy="1393136"/>
          </a:xfrm>
          <a:prstGeom prst="rect">
            <a:avLst/>
          </a:prstGeom>
        </p:spPr>
        <p:txBody>
          <a:bodyPr lIns="0" tIns="0" rIns="0" bIns="0" rtlCol="0" anchor="t">
            <a:spAutoFit/>
          </a:bodyPr>
          <a:lstStyle/>
          <a:p>
            <a:pPr algn="just">
              <a:lnSpc>
                <a:spcPts val="11349"/>
              </a:lnSpc>
            </a:pPr>
            <a:r>
              <a:rPr lang="en-US" sz="8224" spc="806">
                <a:solidFill>
                  <a:srgbClr val="FFFFFF"/>
                </a:solidFill>
                <a:latin typeface="Oswald Bold"/>
              </a:rPr>
              <a:t>MODEL BUILDING</a:t>
            </a:r>
          </a:p>
        </p:txBody>
      </p:sp>
      <p:sp>
        <p:nvSpPr>
          <p:cNvPr id="11" name="TextBox 11"/>
          <p:cNvSpPr txBox="1"/>
          <p:nvPr/>
        </p:nvSpPr>
        <p:spPr>
          <a:xfrm>
            <a:off x="1028700" y="3346538"/>
            <a:ext cx="9939612" cy="5870774"/>
          </a:xfrm>
          <a:prstGeom prst="rect">
            <a:avLst/>
          </a:prstGeom>
        </p:spPr>
        <p:txBody>
          <a:bodyPr lIns="0" tIns="0" rIns="0" bIns="0" rtlCol="0" anchor="t">
            <a:spAutoFit/>
          </a:bodyPr>
          <a:lstStyle/>
          <a:p>
            <a:pPr>
              <a:lnSpc>
                <a:spcPts val="2679"/>
              </a:lnSpc>
            </a:pPr>
            <a:r>
              <a:rPr lang="en-US" sz="1941" spc="190" dirty="0">
                <a:solidFill>
                  <a:srgbClr val="F5FFF5"/>
                </a:solidFill>
                <a:latin typeface="DM Sans"/>
              </a:rPr>
              <a:t>Models Tested:</a:t>
            </a:r>
          </a:p>
          <a:p>
            <a:pPr marL="419147" lvl="1" indent="-209574">
              <a:lnSpc>
                <a:spcPts val="2679"/>
              </a:lnSpc>
              <a:buFont typeface="Arial"/>
              <a:buChar char="•"/>
            </a:pPr>
            <a:r>
              <a:rPr lang="en-US" sz="1941" spc="190" dirty="0">
                <a:solidFill>
                  <a:srgbClr val="F5FFF5"/>
                </a:solidFill>
                <a:latin typeface="DM Sans"/>
              </a:rPr>
              <a:t>Examined various predictive models, including Logistic Regression for its simplicity and interpretability, Random Forest for its ability to handle non-linear relationships, and </a:t>
            </a:r>
            <a:r>
              <a:rPr lang="en-US" sz="1941" spc="190" dirty="0" err="1">
                <a:solidFill>
                  <a:srgbClr val="F5FFF5"/>
                </a:solidFill>
                <a:latin typeface="DM Sans"/>
              </a:rPr>
              <a:t>XGBoost</a:t>
            </a:r>
            <a:r>
              <a:rPr lang="en-US" sz="1941" spc="190" dirty="0">
                <a:solidFill>
                  <a:srgbClr val="F5FFF5"/>
                </a:solidFill>
                <a:latin typeface="DM Sans"/>
              </a:rPr>
              <a:t> for its performance in handling diverse datasets.</a:t>
            </a:r>
          </a:p>
          <a:p>
            <a:pPr>
              <a:lnSpc>
                <a:spcPts val="2679"/>
              </a:lnSpc>
            </a:pPr>
            <a:r>
              <a:rPr lang="en-US" sz="1941" spc="190" dirty="0">
                <a:solidFill>
                  <a:srgbClr val="F5FFF5"/>
                </a:solidFill>
                <a:latin typeface="DM Sans"/>
              </a:rPr>
              <a:t>Handling Imbalanced Data:</a:t>
            </a:r>
          </a:p>
          <a:p>
            <a:pPr marL="419147" lvl="1" indent="-209574">
              <a:lnSpc>
                <a:spcPts val="2679"/>
              </a:lnSpc>
              <a:buFont typeface="Arial"/>
              <a:buChar char="•"/>
            </a:pPr>
            <a:r>
              <a:rPr lang="en-US" sz="1941" spc="190" dirty="0">
                <a:solidFill>
                  <a:srgbClr val="F5FFF5"/>
                </a:solidFill>
                <a:latin typeface="DM Sans"/>
              </a:rPr>
              <a:t>Discussed on the prevalence of imbalanced data in default prediction and strategies employed to address it, such as model class weights, oversampling, </a:t>
            </a:r>
            <a:r>
              <a:rPr lang="en-US" sz="1941" spc="190" dirty="0" err="1">
                <a:solidFill>
                  <a:srgbClr val="F5FFF5"/>
                </a:solidFill>
                <a:latin typeface="DM Sans"/>
              </a:rPr>
              <a:t>undersampling</a:t>
            </a:r>
            <a:r>
              <a:rPr lang="en-US" sz="1941" spc="190" dirty="0">
                <a:solidFill>
                  <a:srgbClr val="F5FFF5"/>
                </a:solidFill>
                <a:latin typeface="DM Sans"/>
              </a:rPr>
              <a:t>, and synthetic data generation.</a:t>
            </a:r>
          </a:p>
          <a:p>
            <a:pPr>
              <a:lnSpc>
                <a:spcPts val="2679"/>
              </a:lnSpc>
            </a:pPr>
            <a:r>
              <a:rPr lang="en-US" sz="1941" spc="190" dirty="0">
                <a:solidFill>
                  <a:srgbClr val="F5FFF5"/>
                </a:solidFill>
                <a:latin typeface="DM Sans"/>
              </a:rPr>
              <a:t>Evaluation Metrics:</a:t>
            </a:r>
          </a:p>
          <a:p>
            <a:pPr marL="419147" lvl="1" indent="-209574">
              <a:lnSpc>
                <a:spcPts val="2679"/>
              </a:lnSpc>
              <a:buFont typeface="Arial"/>
              <a:buChar char="•"/>
            </a:pPr>
            <a:r>
              <a:rPr lang="en-US" sz="1941" spc="190" dirty="0">
                <a:solidFill>
                  <a:srgbClr val="F5FFF5"/>
                </a:solidFill>
                <a:latin typeface="DM Sans"/>
              </a:rPr>
              <a:t>In-depth look at how models were evaluated using metrics like accuracy, precision, recall, F1-score, and AUC-ROC to assess their ability to predict defaults accurately and minimize false positives/negatives.</a:t>
            </a:r>
          </a:p>
          <a:p>
            <a:pPr algn="l">
              <a:lnSpc>
                <a:spcPts val="2679"/>
              </a:lnSpc>
            </a:pPr>
            <a:endParaRPr lang="en-US" sz="1941" spc="190" dirty="0">
              <a:solidFill>
                <a:srgbClr val="F5FFF5"/>
              </a:solidFill>
              <a:latin typeface="DM Sans"/>
            </a:endParaRPr>
          </a:p>
          <a:p>
            <a:pPr algn="l">
              <a:lnSpc>
                <a:spcPts val="2679"/>
              </a:lnSpc>
            </a:pPr>
            <a:endParaRPr lang="en-US" sz="1941" spc="190" dirty="0">
              <a:solidFill>
                <a:srgbClr val="F5FFF5"/>
              </a:solidFill>
              <a:latin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494652" y="569447"/>
            <a:ext cx="9152161" cy="1736292"/>
          </a:xfrm>
          <a:prstGeom prst="rect">
            <a:avLst/>
          </a:prstGeom>
        </p:spPr>
        <p:txBody>
          <a:bodyPr lIns="0" tIns="0" rIns="0" bIns="0" rtlCol="0" anchor="t">
            <a:spAutoFit/>
          </a:bodyPr>
          <a:lstStyle/>
          <a:p>
            <a:pPr marL="0" lvl="0" indent="0" algn="ctr">
              <a:lnSpc>
                <a:spcPts val="6926"/>
              </a:lnSpc>
              <a:spcBef>
                <a:spcPct val="0"/>
              </a:spcBef>
            </a:pPr>
            <a:r>
              <a:rPr lang="en-US" sz="5019" spc="491">
                <a:solidFill>
                  <a:srgbClr val="231F20"/>
                </a:solidFill>
                <a:latin typeface="Oswald Bold"/>
              </a:rPr>
              <a:t>MODEL PERFORMANCE AND EVALUATION</a:t>
            </a:r>
          </a:p>
        </p:txBody>
      </p:sp>
      <p:sp>
        <p:nvSpPr>
          <p:cNvPr id="5" name="TextBox 5"/>
          <p:cNvSpPr txBox="1"/>
          <p:nvPr/>
        </p:nvSpPr>
        <p:spPr>
          <a:xfrm>
            <a:off x="761051" y="3256258"/>
            <a:ext cx="16131824" cy="3873353"/>
          </a:xfrm>
          <a:prstGeom prst="rect">
            <a:avLst/>
          </a:prstGeom>
        </p:spPr>
        <p:txBody>
          <a:bodyPr lIns="0" tIns="0" rIns="0" bIns="0" rtlCol="0" anchor="t">
            <a:spAutoFit/>
          </a:bodyPr>
          <a:lstStyle/>
          <a:p>
            <a:pPr marL="594974" lvl="1" indent="-297487">
              <a:lnSpc>
                <a:spcPts val="3858"/>
              </a:lnSpc>
              <a:buFont typeface="Arial"/>
              <a:buChar char="•"/>
            </a:pPr>
            <a:r>
              <a:rPr lang="en-US" sz="2755">
                <a:solidFill>
                  <a:srgbClr val="100F0D"/>
                </a:solidFill>
                <a:latin typeface="Montserrat Light"/>
              </a:rPr>
              <a:t>Comparative Analysis:</a:t>
            </a:r>
          </a:p>
          <a:p>
            <a:pPr marL="1189948" lvl="2" indent="-396649">
              <a:lnSpc>
                <a:spcPts val="3858"/>
              </a:lnSpc>
              <a:buFont typeface="Arial"/>
              <a:buChar char="⚬"/>
            </a:pPr>
            <a:r>
              <a:rPr lang="en-US" sz="2755">
                <a:solidFill>
                  <a:srgbClr val="100F0D"/>
                </a:solidFill>
                <a:latin typeface="Montserrat Light"/>
              </a:rPr>
              <a:t>Detailed comparison of model performances, backed by data visualizations, to illustrate which models performed best across different metrics.</a:t>
            </a:r>
          </a:p>
          <a:p>
            <a:pPr marL="594974" lvl="1" indent="-297487">
              <a:lnSpc>
                <a:spcPts val="3858"/>
              </a:lnSpc>
              <a:buFont typeface="Arial"/>
              <a:buChar char="•"/>
            </a:pPr>
            <a:r>
              <a:rPr lang="en-US" sz="2755">
                <a:solidFill>
                  <a:srgbClr val="100F0D"/>
                </a:solidFill>
                <a:latin typeface="Montserrat Light"/>
              </a:rPr>
              <a:t>Best Performing Model:</a:t>
            </a:r>
          </a:p>
          <a:p>
            <a:pPr marL="1189948" lvl="2" indent="-396649">
              <a:lnSpc>
                <a:spcPts val="3858"/>
              </a:lnSpc>
              <a:buFont typeface="Arial"/>
              <a:buChar char="⚬"/>
            </a:pPr>
            <a:r>
              <a:rPr lang="en-US" sz="2755">
                <a:solidFill>
                  <a:srgbClr val="100F0D"/>
                </a:solidFill>
                <a:latin typeface="Montserrat Light"/>
              </a:rPr>
              <a:t>Focus on XGBoost, discussing its advantages in handling the dataset's complexity, its robustness to overfitting, and how it emerged as the most effective model for predicting defaults.</a:t>
            </a:r>
          </a:p>
          <a:p>
            <a:pPr>
              <a:lnSpc>
                <a:spcPts val="3858"/>
              </a:lnSpc>
            </a:pPr>
            <a:endParaRPr lang="en-US" sz="2755">
              <a:solidFill>
                <a:srgbClr val="100F0D"/>
              </a:solidFill>
              <a:latin typeface="Montserrat Light"/>
            </a:endParaRPr>
          </a:p>
        </p:txBody>
      </p:sp>
      <p:sp>
        <p:nvSpPr>
          <p:cNvPr id="6" name="Freeform 6"/>
          <p:cNvSpPr/>
          <p:nvPr/>
        </p:nvSpPr>
        <p:spPr>
          <a:xfrm rot="887923">
            <a:off x="-5866076" y="6008795"/>
            <a:ext cx="9364791" cy="9609393"/>
          </a:xfrm>
          <a:custGeom>
            <a:avLst/>
            <a:gdLst/>
            <a:ahLst/>
            <a:cxnLst/>
            <a:rect l="l" t="t" r="r" b="b"/>
            <a:pathLst>
              <a:path w="9364791" h="9609393">
                <a:moveTo>
                  <a:pt x="0" y="0"/>
                </a:moveTo>
                <a:lnTo>
                  <a:pt x="9364790" y="0"/>
                </a:lnTo>
                <a:lnTo>
                  <a:pt x="9364790" y="9609394"/>
                </a:lnTo>
                <a:lnTo>
                  <a:pt x="0" y="96093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887923">
            <a:off x="14736980" y="-8509688"/>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887923">
            <a:off x="-5866076" y="6008795"/>
            <a:ext cx="9364791" cy="9609393"/>
          </a:xfrm>
          <a:custGeom>
            <a:avLst/>
            <a:gdLst/>
            <a:ahLst/>
            <a:cxnLst/>
            <a:rect l="l" t="t" r="r" b="b"/>
            <a:pathLst>
              <a:path w="9364791" h="9609393">
                <a:moveTo>
                  <a:pt x="0" y="0"/>
                </a:moveTo>
                <a:lnTo>
                  <a:pt x="9364790" y="0"/>
                </a:lnTo>
                <a:lnTo>
                  <a:pt x="9364790" y="9609394"/>
                </a:lnTo>
                <a:lnTo>
                  <a:pt x="0" y="96093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0" y="0"/>
            <a:ext cx="5979991" cy="7065435"/>
          </a:xfrm>
          <a:custGeom>
            <a:avLst/>
            <a:gdLst/>
            <a:ahLst/>
            <a:cxnLst/>
            <a:rect l="l" t="t" r="r" b="b"/>
            <a:pathLst>
              <a:path w="5979991" h="7065435">
                <a:moveTo>
                  <a:pt x="0" y="0"/>
                </a:moveTo>
                <a:lnTo>
                  <a:pt x="5979991" y="0"/>
                </a:lnTo>
                <a:lnTo>
                  <a:pt x="5979991" y="7065435"/>
                </a:lnTo>
                <a:lnTo>
                  <a:pt x="0" y="7065435"/>
                </a:lnTo>
                <a:lnTo>
                  <a:pt x="0" y="0"/>
                </a:lnTo>
                <a:close/>
              </a:path>
            </a:pathLst>
          </a:custGeom>
          <a:blipFill>
            <a:blip r:embed="rId5"/>
            <a:stretch>
              <a:fillRect/>
            </a:stretch>
          </a:blipFill>
        </p:spPr>
      </p:sp>
      <p:sp>
        <p:nvSpPr>
          <p:cNvPr id="6" name="Freeform 6"/>
          <p:cNvSpPr/>
          <p:nvPr/>
        </p:nvSpPr>
        <p:spPr>
          <a:xfrm>
            <a:off x="5979991" y="6071086"/>
            <a:ext cx="5747422" cy="4215914"/>
          </a:xfrm>
          <a:custGeom>
            <a:avLst/>
            <a:gdLst/>
            <a:ahLst/>
            <a:cxnLst/>
            <a:rect l="l" t="t" r="r" b="b"/>
            <a:pathLst>
              <a:path w="5747422" h="4215914">
                <a:moveTo>
                  <a:pt x="0" y="0"/>
                </a:moveTo>
                <a:lnTo>
                  <a:pt x="5747422" y="0"/>
                </a:lnTo>
                <a:lnTo>
                  <a:pt x="5747422" y="4215914"/>
                </a:lnTo>
                <a:lnTo>
                  <a:pt x="0" y="4215914"/>
                </a:lnTo>
                <a:lnTo>
                  <a:pt x="0" y="0"/>
                </a:lnTo>
                <a:close/>
              </a:path>
            </a:pathLst>
          </a:custGeom>
          <a:blipFill>
            <a:blip r:embed="rId6"/>
            <a:stretch>
              <a:fillRect l="-4511" t="-914" b="-914"/>
            </a:stretch>
          </a:blipFill>
        </p:spPr>
      </p:sp>
      <p:sp>
        <p:nvSpPr>
          <p:cNvPr id="7" name="Freeform 7"/>
          <p:cNvSpPr/>
          <p:nvPr/>
        </p:nvSpPr>
        <p:spPr>
          <a:xfrm>
            <a:off x="11727413" y="6071086"/>
            <a:ext cx="6560587" cy="4215914"/>
          </a:xfrm>
          <a:custGeom>
            <a:avLst/>
            <a:gdLst/>
            <a:ahLst/>
            <a:cxnLst/>
            <a:rect l="l" t="t" r="r" b="b"/>
            <a:pathLst>
              <a:path w="6560587" h="4215914">
                <a:moveTo>
                  <a:pt x="0" y="0"/>
                </a:moveTo>
                <a:lnTo>
                  <a:pt x="6560587" y="0"/>
                </a:lnTo>
                <a:lnTo>
                  <a:pt x="6560587" y="4215914"/>
                </a:lnTo>
                <a:lnTo>
                  <a:pt x="0" y="4215914"/>
                </a:lnTo>
                <a:lnTo>
                  <a:pt x="0" y="0"/>
                </a:lnTo>
                <a:close/>
              </a:path>
            </a:pathLst>
          </a:custGeom>
          <a:blipFill>
            <a:blip r:embed="rId7"/>
            <a:stretch>
              <a:fillRect t="-914" b="-914"/>
            </a:stretch>
          </a:blipFill>
        </p:spPr>
      </p:sp>
      <p:sp>
        <p:nvSpPr>
          <p:cNvPr id="8" name="Freeform 8"/>
          <p:cNvSpPr/>
          <p:nvPr/>
        </p:nvSpPr>
        <p:spPr>
          <a:xfrm>
            <a:off x="5979991" y="0"/>
            <a:ext cx="8439106" cy="5690094"/>
          </a:xfrm>
          <a:custGeom>
            <a:avLst/>
            <a:gdLst/>
            <a:ahLst/>
            <a:cxnLst/>
            <a:rect l="l" t="t" r="r" b="b"/>
            <a:pathLst>
              <a:path w="8439106" h="5690094">
                <a:moveTo>
                  <a:pt x="0" y="0"/>
                </a:moveTo>
                <a:lnTo>
                  <a:pt x="8439107" y="0"/>
                </a:lnTo>
                <a:lnTo>
                  <a:pt x="8439107" y="5690094"/>
                </a:lnTo>
                <a:lnTo>
                  <a:pt x="0" y="5690094"/>
                </a:lnTo>
                <a:lnTo>
                  <a:pt x="0" y="0"/>
                </a:lnTo>
                <a:close/>
              </a:path>
            </a:pathLst>
          </a:custGeom>
          <a:blipFill>
            <a:blip r:embed="rId8"/>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887923">
            <a:off x="14736980" y="-8509688"/>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887923">
            <a:off x="-5866076" y="6008795"/>
            <a:ext cx="9364791" cy="9609393"/>
          </a:xfrm>
          <a:custGeom>
            <a:avLst/>
            <a:gdLst/>
            <a:ahLst/>
            <a:cxnLst/>
            <a:rect l="l" t="t" r="r" b="b"/>
            <a:pathLst>
              <a:path w="9364791" h="9609393">
                <a:moveTo>
                  <a:pt x="0" y="0"/>
                </a:moveTo>
                <a:lnTo>
                  <a:pt x="9364790" y="0"/>
                </a:lnTo>
                <a:lnTo>
                  <a:pt x="9364790" y="9609394"/>
                </a:lnTo>
                <a:lnTo>
                  <a:pt x="0" y="96093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0" y="0"/>
            <a:ext cx="6365167" cy="5983734"/>
          </a:xfrm>
          <a:custGeom>
            <a:avLst/>
            <a:gdLst/>
            <a:ahLst/>
            <a:cxnLst/>
            <a:rect l="l" t="t" r="r" b="b"/>
            <a:pathLst>
              <a:path w="6365167" h="5983734">
                <a:moveTo>
                  <a:pt x="0" y="0"/>
                </a:moveTo>
                <a:lnTo>
                  <a:pt x="6365167" y="0"/>
                </a:lnTo>
                <a:lnTo>
                  <a:pt x="6365167" y="5983734"/>
                </a:lnTo>
                <a:lnTo>
                  <a:pt x="0" y="5983734"/>
                </a:lnTo>
                <a:lnTo>
                  <a:pt x="0" y="0"/>
                </a:lnTo>
                <a:close/>
              </a:path>
            </a:pathLst>
          </a:custGeom>
          <a:blipFill>
            <a:blip r:embed="rId5"/>
            <a:stretch>
              <a:fillRect/>
            </a:stretch>
          </a:blipFill>
        </p:spPr>
      </p:sp>
      <p:sp>
        <p:nvSpPr>
          <p:cNvPr id="6" name="Freeform 6"/>
          <p:cNvSpPr/>
          <p:nvPr/>
        </p:nvSpPr>
        <p:spPr>
          <a:xfrm>
            <a:off x="6365167" y="0"/>
            <a:ext cx="6912947" cy="5551971"/>
          </a:xfrm>
          <a:custGeom>
            <a:avLst/>
            <a:gdLst/>
            <a:ahLst/>
            <a:cxnLst/>
            <a:rect l="l" t="t" r="r" b="b"/>
            <a:pathLst>
              <a:path w="6912947" h="5551971">
                <a:moveTo>
                  <a:pt x="0" y="0"/>
                </a:moveTo>
                <a:lnTo>
                  <a:pt x="6912947" y="0"/>
                </a:lnTo>
                <a:lnTo>
                  <a:pt x="6912947" y="5551971"/>
                </a:lnTo>
                <a:lnTo>
                  <a:pt x="0" y="5551971"/>
                </a:lnTo>
                <a:lnTo>
                  <a:pt x="0" y="0"/>
                </a:lnTo>
                <a:close/>
              </a:path>
            </a:pathLst>
          </a:custGeom>
          <a:blipFill>
            <a:blip r:embed="rId6"/>
            <a:stretch>
              <a:fillRect l="-1299"/>
            </a:stretch>
          </a:blipFill>
        </p:spPr>
      </p:sp>
      <p:sp>
        <p:nvSpPr>
          <p:cNvPr id="7" name="Freeform 7"/>
          <p:cNvSpPr/>
          <p:nvPr/>
        </p:nvSpPr>
        <p:spPr>
          <a:xfrm>
            <a:off x="11328376" y="4972175"/>
            <a:ext cx="6959624" cy="5314825"/>
          </a:xfrm>
          <a:custGeom>
            <a:avLst/>
            <a:gdLst/>
            <a:ahLst/>
            <a:cxnLst/>
            <a:rect l="l" t="t" r="r" b="b"/>
            <a:pathLst>
              <a:path w="6959624" h="5314825">
                <a:moveTo>
                  <a:pt x="0" y="0"/>
                </a:moveTo>
                <a:lnTo>
                  <a:pt x="6959624" y="0"/>
                </a:lnTo>
                <a:lnTo>
                  <a:pt x="6959624" y="5314825"/>
                </a:lnTo>
                <a:lnTo>
                  <a:pt x="0" y="5314825"/>
                </a:lnTo>
                <a:lnTo>
                  <a:pt x="0" y="0"/>
                </a:lnTo>
                <a:close/>
              </a:path>
            </a:pathLst>
          </a:custGeom>
          <a:blipFill>
            <a:blip r:embed="rId7"/>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1148790" y="2234761"/>
            <a:ext cx="13188954" cy="1318895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4888654" y="-8009106"/>
            <a:ext cx="9777308" cy="10032686"/>
          </a:xfrm>
          <a:custGeom>
            <a:avLst/>
            <a:gdLst/>
            <a:ahLst/>
            <a:cxnLst/>
            <a:rect l="l" t="t" r="r" b="b"/>
            <a:pathLst>
              <a:path w="9777308" h="10032686">
                <a:moveTo>
                  <a:pt x="0" y="0"/>
                </a:moveTo>
                <a:lnTo>
                  <a:pt x="9777308" y="0"/>
                </a:lnTo>
                <a:lnTo>
                  <a:pt x="9777308" y="10032686"/>
                </a:lnTo>
                <a:lnTo>
                  <a:pt x="0" y="100326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3986589">
            <a:off x="8407196" y="8431061"/>
            <a:ext cx="9894000" cy="10152425"/>
          </a:xfrm>
          <a:custGeom>
            <a:avLst/>
            <a:gdLst/>
            <a:ahLst/>
            <a:cxnLst/>
            <a:rect l="l" t="t" r="r" b="b"/>
            <a:pathLst>
              <a:path w="9894000" h="10152425">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500200" y="1880705"/>
            <a:ext cx="7942168" cy="1396186"/>
          </a:xfrm>
          <a:prstGeom prst="rect">
            <a:avLst/>
          </a:prstGeom>
        </p:spPr>
        <p:txBody>
          <a:bodyPr lIns="0" tIns="0" rIns="0" bIns="0" rtlCol="0" anchor="t">
            <a:spAutoFit/>
          </a:bodyPr>
          <a:lstStyle/>
          <a:p>
            <a:pPr>
              <a:lnSpc>
                <a:spcPts val="11349"/>
              </a:lnSpc>
            </a:pPr>
            <a:r>
              <a:rPr lang="en-US" sz="8224" spc="806">
                <a:solidFill>
                  <a:srgbClr val="FFFFFF"/>
                </a:solidFill>
                <a:latin typeface="Oswald Bold"/>
              </a:rPr>
              <a:t>CONCLUSION</a:t>
            </a:r>
          </a:p>
        </p:txBody>
      </p:sp>
      <p:sp>
        <p:nvSpPr>
          <p:cNvPr id="11" name="TextBox 11"/>
          <p:cNvSpPr txBox="1"/>
          <p:nvPr/>
        </p:nvSpPr>
        <p:spPr>
          <a:xfrm>
            <a:off x="1182387" y="3162109"/>
            <a:ext cx="8952213" cy="5519781"/>
          </a:xfrm>
          <a:prstGeom prst="rect">
            <a:avLst/>
          </a:prstGeom>
        </p:spPr>
        <p:txBody>
          <a:bodyPr wrap="square" lIns="0" tIns="0" rIns="0" bIns="0" rtlCol="0" anchor="t">
            <a:spAutoFit/>
          </a:bodyPr>
          <a:lstStyle/>
          <a:p>
            <a:pPr marL="561334" lvl="1" indent="-280667">
              <a:lnSpc>
                <a:spcPts val="3587"/>
              </a:lnSpc>
              <a:buFont typeface="Arial"/>
              <a:buChar char="•"/>
            </a:pPr>
            <a:r>
              <a:rPr lang="en-US" sz="2599" spc="254" dirty="0">
                <a:solidFill>
                  <a:srgbClr val="F5FFF5"/>
                </a:solidFill>
                <a:latin typeface="DM Sans"/>
              </a:rPr>
              <a:t>Analysis Importance:</a:t>
            </a:r>
          </a:p>
          <a:p>
            <a:pPr marL="561334" lvl="1" indent="-280667">
              <a:lnSpc>
                <a:spcPts val="3587"/>
              </a:lnSpc>
              <a:buFont typeface="Arial"/>
              <a:buChar char="•"/>
            </a:pPr>
            <a:r>
              <a:rPr lang="en-US" sz="2599" spc="254" dirty="0">
                <a:solidFill>
                  <a:srgbClr val="F5FFF5"/>
                </a:solidFill>
                <a:latin typeface="DM Sans"/>
              </a:rPr>
              <a:t>The dataset and methodology would be required, including data cleaning steps, statistical analysis, and modeling approaches used to understand default behavior. Data analysis and predictive modeling play in understanding and mitigating the risks associated with credit card defaults.</a:t>
            </a:r>
          </a:p>
          <a:p>
            <a:pPr marL="561334" lvl="1" indent="-280667">
              <a:lnSpc>
                <a:spcPts val="3587"/>
              </a:lnSpc>
              <a:buFont typeface="Arial"/>
              <a:buChar char="•"/>
            </a:pPr>
            <a:r>
              <a:rPr lang="en-US" sz="2599" spc="254" dirty="0">
                <a:solidFill>
                  <a:srgbClr val="F5FFF5"/>
                </a:solidFill>
                <a:latin typeface="DM Sans"/>
              </a:rPr>
              <a:t>Future Directions:</a:t>
            </a:r>
          </a:p>
          <a:p>
            <a:pPr algn="l">
              <a:lnSpc>
                <a:spcPts val="3587"/>
              </a:lnSpc>
            </a:pPr>
            <a:r>
              <a:rPr lang="en-US" sz="2599" spc="254" dirty="0">
                <a:solidFill>
                  <a:srgbClr val="F5FFF5"/>
                </a:solidFill>
                <a:latin typeface="DM Sans"/>
              </a:rPr>
              <a:t>    Future work could involve refining models,</a:t>
            </a:r>
          </a:p>
          <a:p>
            <a:pPr algn="l">
              <a:lnSpc>
                <a:spcPts val="3587"/>
              </a:lnSpc>
            </a:pPr>
            <a:r>
              <a:rPr lang="en-US" sz="2599" spc="254" dirty="0">
                <a:solidFill>
                  <a:srgbClr val="F5FFF5"/>
                </a:solidFill>
                <a:latin typeface="DM Sans"/>
              </a:rPr>
              <a:t>    exploring additional variables, and</a:t>
            </a:r>
          </a:p>
          <a:p>
            <a:pPr algn="l">
              <a:lnSpc>
                <a:spcPts val="3587"/>
              </a:lnSpc>
            </a:pPr>
            <a:r>
              <a:rPr lang="en-US" sz="2599" spc="254" dirty="0">
                <a:solidFill>
                  <a:srgbClr val="F5FFF5"/>
                </a:solidFill>
                <a:latin typeface="DM Sans"/>
              </a:rPr>
              <a:t>    considering external economic factors.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61733" y="2105045"/>
            <a:ext cx="8097687" cy="3241963"/>
          </a:xfrm>
          <a:prstGeom prst="rect">
            <a:avLst/>
          </a:prstGeom>
        </p:spPr>
        <p:txBody>
          <a:bodyPr lIns="0" tIns="0" rIns="0" bIns="0" rtlCol="0" anchor="t">
            <a:spAutoFit/>
          </a:bodyPr>
          <a:lstStyle/>
          <a:p>
            <a:pPr marL="0" lvl="0" indent="0">
              <a:lnSpc>
                <a:spcPts val="13015"/>
              </a:lnSpc>
              <a:spcBef>
                <a:spcPct val="0"/>
              </a:spcBef>
            </a:pPr>
            <a:r>
              <a:rPr lang="en-US" sz="9431" spc="924">
                <a:solidFill>
                  <a:srgbClr val="231F20"/>
                </a:solidFill>
                <a:latin typeface="Oswald Bold"/>
              </a:rPr>
              <a:t>THANKS FOR WATCHING</a:t>
            </a: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5"/>
            <a:stretch>
              <a:fillRect t="-86495"/>
            </a:stretch>
          </a:blipFill>
        </p:spPr>
      </p:sp>
      <p:grpSp>
        <p:nvGrpSpPr>
          <p:cNvPr id="5" name="Group 5"/>
          <p:cNvGrpSpPr/>
          <p:nvPr/>
        </p:nvGrpSpPr>
        <p:grpSpPr>
          <a:xfrm>
            <a:off x="12296808" y="2183041"/>
            <a:ext cx="5153598" cy="6622759"/>
            <a:chOff x="0" y="0"/>
            <a:chExt cx="804760" cy="1034176"/>
          </a:xfrm>
        </p:grpSpPr>
        <p:sp>
          <p:nvSpPr>
            <p:cNvPr id="6" name="Freeform 6"/>
            <p:cNvSpPr/>
            <p:nvPr/>
          </p:nvSpPr>
          <p:spPr>
            <a:xfrm>
              <a:off x="0" y="0"/>
              <a:ext cx="804760" cy="1034176"/>
            </a:xfrm>
            <a:custGeom>
              <a:avLst/>
              <a:gdLst/>
              <a:ahLst/>
              <a:cxnLst/>
              <a:rect l="l" t="t" r="r" b="b"/>
              <a:pathLst>
                <a:path w="804760" h="1034176">
                  <a:moveTo>
                    <a:pt x="34551" y="0"/>
                  </a:moveTo>
                  <a:lnTo>
                    <a:pt x="770208" y="0"/>
                  </a:lnTo>
                  <a:cubicBezTo>
                    <a:pt x="779372" y="0"/>
                    <a:pt x="788160" y="3640"/>
                    <a:pt x="794640" y="10120"/>
                  </a:cubicBezTo>
                  <a:cubicBezTo>
                    <a:pt x="801119" y="16600"/>
                    <a:pt x="804760" y="25388"/>
                    <a:pt x="804760" y="34551"/>
                  </a:cubicBezTo>
                  <a:lnTo>
                    <a:pt x="804760" y="999625"/>
                  </a:lnTo>
                  <a:cubicBezTo>
                    <a:pt x="804760" y="1018707"/>
                    <a:pt x="789290" y="1034176"/>
                    <a:pt x="770208" y="1034176"/>
                  </a:cubicBezTo>
                  <a:lnTo>
                    <a:pt x="34551" y="1034176"/>
                  </a:lnTo>
                  <a:cubicBezTo>
                    <a:pt x="15469" y="1034176"/>
                    <a:pt x="0" y="1018707"/>
                    <a:pt x="0" y="999625"/>
                  </a:cubicBezTo>
                  <a:lnTo>
                    <a:pt x="0" y="34551"/>
                  </a:lnTo>
                  <a:cubicBezTo>
                    <a:pt x="0" y="15469"/>
                    <a:pt x="15469" y="0"/>
                    <a:pt x="34551" y="0"/>
                  </a:cubicBezTo>
                  <a:close/>
                </a:path>
              </a:pathLst>
            </a:custGeom>
            <a:blipFill>
              <a:blip r:embed="rId6"/>
              <a:stretch>
                <a:fillRect l="-83769" r="-90126" b="-113136"/>
              </a:stretch>
            </a:blipFill>
          </p:spPr>
        </p:sp>
      </p:grpSp>
      <p:grpSp>
        <p:nvGrpSpPr>
          <p:cNvPr id="7" name="Group 7"/>
          <p:cNvGrpSpPr/>
          <p:nvPr/>
        </p:nvGrpSpPr>
        <p:grpSpPr>
          <a:xfrm>
            <a:off x="8333711" y="3205532"/>
            <a:ext cx="4858949" cy="4794814"/>
            <a:chOff x="0" y="0"/>
            <a:chExt cx="1279723" cy="1262832"/>
          </a:xfrm>
        </p:grpSpPr>
        <p:sp>
          <p:nvSpPr>
            <p:cNvPr id="8" name="Freeform 8"/>
            <p:cNvSpPr/>
            <p:nvPr/>
          </p:nvSpPr>
          <p:spPr>
            <a:xfrm>
              <a:off x="0" y="0"/>
              <a:ext cx="1279723" cy="1262832"/>
            </a:xfrm>
            <a:custGeom>
              <a:avLst/>
              <a:gdLst/>
              <a:ahLst/>
              <a:cxnLst/>
              <a:rect l="l" t="t" r="r" b="b"/>
              <a:pathLst>
                <a:path w="1279723" h="1262832">
                  <a:moveTo>
                    <a:pt x="0" y="0"/>
                  </a:moveTo>
                  <a:lnTo>
                    <a:pt x="1279723" y="0"/>
                  </a:lnTo>
                  <a:lnTo>
                    <a:pt x="1279723" y="1262832"/>
                  </a:lnTo>
                  <a:lnTo>
                    <a:pt x="0" y="1262832"/>
                  </a:lnTo>
                  <a:close/>
                </a:path>
              </a:pathLst>
            </a:custGeom>
            <a:solidFill>
              <a:srgbClr val="1A1A1A"/>
            </a:solidFill>
          </p:spPr>
        </p:sp>
        <p:sp>
          <p:nvSpPr>
            <p:cNvPr id="9" name="TextBox 9"/>
            <p:cNvSpPr txBox="1"/>
            <p:nvPr/>
          </p:nvSpPr>
          <p:spPr>
            <a:xfrm>
              <a:off x="0" y="-57150"/>
              <a:ext cx="1279723" cy="1319982"/>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0" name="Freeform 10"/>
          <p:cNvSpPr/>
          <p:nvPr/>
        </p:nvSpPr>
        <p:spPr>
          <a:xfrm rot="3407869">
            <a:off x="-5207135" y="10721107"/>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2191002" y="1162050"/>
            <a:ext cx="7241638" cy="1303627"/>
          </a:xfrm>
          <a:prstGeom prst="rect">
            <a:avLst/>
          </a:prstGeom>
        </p:spPr>
        <p:txBody>
          <a:bodyPr lIns="0" tIns="0" rIns="0" bIns="0" rtlCol="0" anchor="t">
            <a:spAutoFit/>
          </a:bodyPr>
          <a:lstStyle/>
          <a:p>
            <a:pPr marL="0" lvl="0" indent="0">
              <a:lnSpc>
                <a:spcPts val="9903"/>
              </a:lnSpc>
            </a:pPr>
            <a:r>
              <a:rPr lang="en-US" sz="9431" spc="924">
                <a:solidFill>
                  <a:srgbClr val="231F20"/>
                </a:solidFill>
                <a:latin typeface="Oswald Bold"/>
              </a:rPr>
              <a:t>INTRO</a:t>
            </a:r>
          </a:p>
        </p:txBody>
      </p:sp>
      <p:sp>
        <p:nvSpPr>
          <p:cNvPr id="12" name="TextBox 12"/>
          <p:cNvSpPr txBox="1"/>
          <p:nvPr/>
        </p:nvSpPr>
        <p:spPr>
          <a:xfrm>
            <a:off x="619541" y="3556024"/>
            <a:ext cx="7583675" cy="5471661"/>
          </a:xfrm>
          <a:prstGeom prst="rect">
            <a:avLst/>
          </a:prstGeom>
        </p:spPr>
        <p:txBody>
          <a:bodyPr lIns="0" tIns="0" rIns="0" bIns="0" rtlCol="0" anchor="t">
            <a:spAutoFit/>
          </a:bodyPr>
          <a:lstStyle/>
          <a:p>
            <a:pPr marL="430540" lvl="1" indent="-215270">
              <a:lnSpc>
                <a:spcPts val="2751"/>
              </a:lnSpc>
              <a:buFont typeface="Arial"/>
              <a:buChar char="•"/>
            </a:pPr>
            <a:r>
              <a:rPr lang="en-US" sz="1994" spc="195">
                <a:solidFill>
                  <a:srgbClr val="231F20"/>
                </a:solidFill>
                <a:latin typeface="DM Sans Bold"/>
              </a:rPr>
              <a:t>Credit Card Market Overview:</a:t>
            </a:r>
            <a:r>
              <a:rPr lang="en-US" sz="1994" spc="195">
                <a:solidFill>
                  <a:srgbClr val="231F20"/>
                </a:solidFill>
                <a:latin typeface="DM Sans"/>
              </a:rPr>
              <a:t> The global credit card market is vast and continues to grow, driven by increasing consumer spending and digital transactions. However, this growth comes with the challenge of managing credit card defaults.</a:t>
            </a:r>
          </a:p>
          <a:p>
            <a:pPr marL="430540" lvl="1" indent="-215270">
              <a:lnSpc>
                <a:spcPts val="2751"/>
              </a:lnSpc>
              <a:buFont typeface="Arial"/>
              <a:buChar char="•"/>
            </a:pPr>
            <a:r>
              <a:rPr lang="en-US" sz="1994" spc="195">
                <a:solidFill>
                  <a:srgbClr val="231F20"/>
                </a:solidFill>
                <a:latin typeface="DM Sans Bold"/>
              </a:rPr>
              <a:t>Default Issue:</a:t>
            </a:r>
            <a:r>
              <a:rPr lang="en-US" sz="1994" spc="195">
                <a:solidFill>
                  <a:srgbClr val="231F20"/>
                </a:solidFill>
                <a:latin typeface="DM Sans"/>
              </a:rPr>
              <a:t> Credit card defaults pose significant risks to financial institutions, affecting their bottom line and stability. The ability to predict these defaults can significantly mitigate these risks.</a:t>
            </a:r>
          </a:p>
          <a:p>
            <a:pPr marL="430540" lvl="1" indent="-215270">
              <a:lnSpc>
                <a:spcPts val="2751"/>
              </a:lnSpc>
              <a:buFont typeface="Arial"/>
              <a:buChar char="•"/>
            </a:pPr>
            <a:r>
              <a:rPr lang="en-US" sz="1994" spc="195">
                <a:solidFill>
                  <a:srgbClr val="231F20"/>
                </a:solidFill>
                <a:latin typeface="DM Sans Bold"/>
              </a:rPr>
              <a:t>Objective:</a:t>
            </a:r>
            <a:r>
              <a:rPr lang="en-US" sz="1994" spc="195">
                <a:solidFill>
                  <a:srgbClr val="231F20"/>
                </a:solidFill>
                <a:latin typeface="DM Sans"/>
              </a:rPr>
              <a:t> The presentation aims to showcase the use of data analysis and predictive modeling to forecast default probabilities, enabling more informed decision-making to manage and mitigate credit card default risks.</a:t>
            </a:r>
          </a:p>
          <a:p>
            <a:pPr>
              <a:lnSpc>
                <a:spcPts val="2751"/>
              </a:lnSpc>
            </a:pPr>
            <a:endParaRPr lang="en-US" sz="1994" spc="195">
              <a:solidFill>
                <a:srgbClr val="231F20"/>
              </a:solidFill>
              <a:latin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817624" y="2910370"/>
            <a:ext cx="9421590" cy="4466260"/>
            <a:chOff x="0" y="0"/>
            <a:chExt cx="3609819" cy="1711217"/>
          </a:xfrm>
        </p:grpSpPr>
        <p:sp>
          <p:nvSpPr>
            <p:cNvPr id="8" name="Freeform 8"/>
            <p:cNvSpPr/>
            <p:nvPr/>
          </p:nvSpPr>
          <p:spPr>
            <a:xfrm>
              <a:off x="0" y="0"/>
              <a:ext cx="3609819" cy="1711217"/>
            </a:xfrm>
            <a:custGeom>
              <a:avLst/>
              <a:gdLst/>
              <a:ahLst/>
              <a:cxnLst/>
              <a:rect l="l" t="t" r="r" b="b"/>
              <a:pathLst>
                <a:path w="3609819" h="1711217">
                  <a:moveTo>
                    <a:pt x="0" y="0"/>
                  </a:moveTo>
                  <a:lnTo>
                    <a:pt x="3609819" y="0"/>
                  </a:lnTo>
                  <a:lnTo>
                    <a:pt x="3609819" y="1711217"/>
                  </a:lnTo>
                  <a:lnTo>
                    <a:pt x="0" y="1711217"/>
                  </a:lnTo>
                  <a:close/>
                </a:path>
              </a:pathLst>
            </a:custGeom>
            <a:solidFill>
              <a:srgbClr val="EFEFEF"/>
            </a:solidFill>
          </p:spPr>
        </p:sp>
        <p:sp>
          <p:nvSpPr>
            <p:cNvPr id="9" name="TextBox 9"/>
            <p:cNvSpPr txBox="1"/>
            <p:nvPr/>
          </p:nvSpPr>
          <p:spPr>
            <a:xfrm>
              <a:off x="0" y="-19050"/>
              <a:ext cx="3609819" cy="1730267"/>
            </a:xfrm>
            <a:prstGeom prst="rect">
              <a:avLst/>
            </a:prstGeom>
          </p:spPr>
          <p:txBody>
            <a:bodyPr lIns="50800" tIns="50800" rIns="50800" bIns="50800" rtlCol="0" anchor="ctr"/>
            <a:lstStyle/>
            <a:p>
              <a:pPr marL="474979" lvl="1" indent="-237490">
                <a:lnSpc>
                  <a:spcPts val="2859"/>
                </a:lnSpc>
                <a:buFont typeface="Arial"/>
                <a:buChar char="•"/>
              </a:pPr>
              <a:r>
                <a:rPr lang="en-US" sz="2199">
                  <a:solidFill>
                    <a:srgbClr val="000000"/>
                  </a:solidFill>
                  <a:latin typeface="Open Sauce Bold"/>
                </a:rPr>
                <a:t>Bank's Challenge:</a:t>
              </a:r>
              <a:r>
                <a:rPr lang="en-US" sz="2199">
                  <a:solidFill>
                    <a:srgbClr val="000000"/>
                  </a:solidFill>
                  <a:latin typeface="Open Sauce"/>
                </a:rPr>
                <a:t> Financial institutions face increasing pressures from rising default rates, which can lead to substantial financial losses and erode customer trust.</a:t>
              </a:r>
            </a:p>
            <a:p>
              <a:pPr marL="474979" lvl="1" indent="-237490">
                <a:lnSpc>
                  <a:spcPts val="2859"/>
                </a:lnSpc>
                <a:buFont typeface="Arial"/>
                <a:buChar char="•"/>
              </a:pPr>
              <a:r>
                <a:rPr lang="en-US" sz="2199">
                  <a:solidFill>
                    <a:srgbClr val="000000"/>
                  </a:solidFill>
                  <a:latin typeface="Open Sauce Bold"/>
                </a:rPr>
                <a:t>Financial Stability:</a:t>
              </a:r>
              <a:r>
                <a:rPr lang="en-US" sz="2199">
                  <a:solidFill>
                    <a:srgbClr val="000000"/>
                  </a:solidFill>
                  <a:latin typeface="Open Sauce"/>
                </a:rPr>
                <a:t> Defaults impact not just immediate revenue but also long-term financial stability, necessitating higher provisions for bad debts and affecting overall market competitiveness.</a:t>
              </a:r>
            </a:p>
            <a:p>
              <a:pPr marL="474979" lvl="1" indent="-237490">
                <a:lnSpc>
                  <a:spcPts val="2859"/>
                </a:lnSpc>
                <a:buFont typeface="Arial"/>
                <a:buChar char="•"/>
              </a:pPr>
              <a:r>
                <a:rPr lang="en-US" sz="2199">
                  <a:solidFill>
                    <a:srgbClr val="000000"/>
                  </a:solidFill>
                  <a:latin typeface="Open Sauce Bold"/>
                </a:rPr>
                <a:t>Market Reputation:</a:t>
              </a:r>
              <a:r>
                <a:rPr lang="en-US" sz="2199">
                  <a:solidFill>
                    <a:srgbClr val="000000"/>
                  </a:solidFill>
                  <a:latin typeface="Open Sauce"/>
                </a:rPr>
                <a:t> The reputation of a bank can be significantly tarnished by high default rates, leading to a loss of customer confidence and potential regulatory scrutiny.</a:t>
              </a:r>
            </a:p>
            <a:p>
              <a:pPr>
                <a:lnSpc>
                  <a:spcPts val="2859"/>
                </a:lnSpc>
              </a:pPr>
              <a:endParaRPr lang="en-US" sz="2199">
                <a:solidFill>
                  <a:srgbClr val="000000"/>
                </a:solidFill>
                <a:latin typeface="Open Sauce"/>
              </a:endParaRPr>
            </a:p>
            <a:p>
              <a:pPr>
                <a:lnSpc>
                  <a:spcPts val="2859"/>
                </a:lnSpc>
              </a:pPr>
              <a:endParaRPr lang="en-US" sz="2199">
                <a:solidFill>
                  <a:srgbClr val="000000"/>
                </a:solidFill>
                <a:latin typeface="Open Sauce"/>
              </a:endParaRPr>
            </a:p>
          </p:txBody>
        </p:sp>
      </p:grpSp>
      <p:sp>
        <p:nvSpPr>
          <p:cNvPr id="10" name="TextBox 10"/>
          <p:cNvSpPr txBox="1"/>
          <p:nvPr/>
        </p:nvSpPr>
        <p:spPr>
          <a:xfrm>
            <a:off x="208753" y="725683"/>
            <a:ext cx="9119190" cy="1114852"/>
          </a:xfrm>
          <a:prstGeom prst="rect">
            <a:avLst/>
          </a:prstGeom>
        </p:spPr>
        <p:txBody>
          <a:bodyPr lIns="0" tIns="0" rIns="0" bIns="0" rtlCol="0" anchor="t">
            <a:spAutoFit/>
          </a:bodyPr>
          <a:lstStyle/>
          <a:p>
            <a:pPr algn="l">
              <a:lnSpc>
                <a:spcPts val="9266"/>
              </a:lnSpc>
            </a:pPr>
            <a:r>
              <a:rPr lang="en-US" sz="6715" spc="658">
                <a:solidFill>
                  <a:srgbClr val="231F20"/>
                </a:solidFill>
                <a:latin typeface="Oswald Bold"/>
              </a:rPr>
              <a:t>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580377">
            <a:off x="14038151" y="-9490438"/>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94502" y="2439387"/>
            <a:ext cx="11178331" cy="4690853"/>
          </a:xfrm>
          <a:prstGeom prst="rect">
            <a:avLst/>
          </a:prstGeom>
        </p:spPr>
        <p:txBody>
          <a:bodyPr lIns="0" tIns="0" rIns="0" bIns="0" rtlCol="0" anchor="t">
            <a:spAutoFit/>
          </a:bodyPr>
          <a:lstStyle/>
          <a:p>
            <a:pPr marL="634003" lvl="1" indent="-317001">
              <a:lnSpc>
                <a:spcPts val="4111"/>
              </a:lnSpc>
              <a:buFont typeface="Arial"/>
              <a:buChar char="•"/>
            </a:pPr>
            <a:r>
              <a:rPr lang="en-US" sz="2936">
                <a:solidFill>
                  <a:srgbClr val="000000"/>
                </a:solidFill>
                <a:latin typeface="DM Sans Bold Italics"/>
              </a:rPr>
              <a:t>Dataset Description</a:t>
            </a:r>
            <a:r>
              <a:rPr lang="en-US" sz="2936">
                <a:solidFill>
                  <a:srgbClr val="000000"/>
                </a:solidFill>
                <a:latin typeface="DM Sans Italics"/>
              </a:rPr>
              <a:t>: The dataset includes 23 variables, such as demographic information, credit amount, payment history, and other relevant financial indicators, offering a comprehensive view of potential risk factors.</a:t>
            </a:r>
          </a:p>
          <a:p>
            <a:pPr marL="634003" lvl="1" indent="-317001">
              <a:lnSpc>
                <a:spcPts val="4111"/>
              </a:lnSpc>
              <a:buFont typeface="Arial"/>
              <a:buChar char="•"/>
            </a:pPr>
            <a:r>
              <a:rPr lang="en-US" sz="2936">
                <a:solidFill>
                  <a:srgbClr val="000000"/>
                </a:solidFill>
                <a:latin typeface="DM Sans Bold Italics"/>
              </a:rPr>
              <a:t>Importance:</a:t>
            </a:r>
            <a:r>
              <a:rPr lang="en-US" sz="2936">
                <a:solidFill>
                  <a:srgbClr val="000000"/>
                </a:solidFill>
                <a:latin typeface="DM Sans Italics"/>
              </a:rPr>
              <a:t> Analyzing this dataset allows for a deep understanding of the factors contributing to credit card defaults, facilitating the development of models to predict such events accurately.</a:t>
            </a:r>
          </a:p>
          <a:p>
            <a:pPr>
              <a:lnSpc>
                <a:spcPts val="4836"/>
              </a:lnSpc>
              <a:spcBef>
                <a:spcPct val="0"/>
              </a:spcBef>
            </a:pPr>
            <a:endParaRPr lang="en-US" sz="2936">
              <a:solidFill>
                <a:srgbClr val="000000"/>
              </a:solidFill>
              <a:latin typeface="DM Sans Italics"/>
            </a:endParaRPr>
          </a:p>
        </p:txBody>
      </p:sp>
      <p:sp>
        <p:nvSpPr>
          <p:cNvPr id="5" name="TextBox 5"/>
          <p:cNvSpPr txBox="1"/>
          <p:nvPr/>
        </p:nvSpPr>
        <p:spPr>
          <a:xfrm>
            <a:off x="394502" y="-161925"/>
            <a:ext cx="9592226" cy="1594138"/>
          </a:xfrm>
          <a:prstGeom prst="rect">
            <a:avLst/>
          </a:prstGeom>
        </p:spPr>
        <p:txBody>
          <a:bodyPr lIns="0" tIns="0" rIns="0" bIns="0" rtlCol="0" anchor="t">
            <a:spAutoFit/>
          </a:bodyPr>
          <a:lstStyle/>
          <a:p>
            <a:pPr marL="0" lvl="0" indent="0">
              <a:lnSpc>
                <a:spcPts val="13015"/>
              </a:lnSpc>
              <a:spcBef>
                <a:spcPct val="0"/>
              </a:spcBef>
            </a:pPr>
            <a:r>
              <a:rPr lang="en-US" sz="9431" spc="924">
                <a:solidFill>
                  <a:srgbClr val="231F20"/>
                </a:solidFill>
                <a:latin typeface="Oswald Bold"/>
              </a:rPr>
              <a:t>DATA OVERVIEW</a:t>
            </a:r>
          </a:p>
        </p:txBody>
      </p:sp>
      <p:sp>
        <p:nvSpPr>
          <p:cNvPr id="6" name="Freeform 6"/>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616336" y="3739448"/>
            <a:ext cx="9034431" cy="2808103"/>
            <a:chOff x="0" y="0"/>
            <a:chExt cx="1744696" cy="542290"/>
          </a:xfrm>
        </p:grpSpPr>
        <p:sp>
          <p:nvSpPr>
            <p:cNvPr id="9" name="Freeform 9"/>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id="10" name="TextBox 10"/>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0008380" y="3739448"/>
            <a:ext cx="7723697" cy="4197288"/>
          </a:xfrm>
          <a:custGeom>
            <a:avLst/>
            <a:gdLst/>
            <a:ahLst/>
            <a:cxnLst/>
            <a:rect l="l" t="t" r="r" b="b"/>
            <a:pathLst>
              <a:path w="7723697" h="4197288">
                <a:moveTo>
                  <a:pt x="0" y="0"/>
                </a:moveTo>
                <a:lnTo>
                  <a:pt x="7723698" y="0"/>
                </a:lnTo>
                <a:lnTo>
                  <a:pt x="7723698" y="4197288"/>
                </a:lnTo>
                <a:lnTo>
                  <a:pt x="0" y="4197288"/>
                </a:lnTo>
                <a:lnTo>
                  <a:pt x="0" y="0"/>
                </a:lnTo>
                <a:close/>
              </a:path>
            </a:pathLst>
          </a:custGeom>
          <a:blipFill>
            <a:blip r:embed="rId5"/>
            <a:stretch>
              <a:fillRect/>
            </a:stretch>
          </a:blipFill>
        </p:spPr>
      </p:sp>
      <p:sp>
        <p:nvSpPr>
          <p:cNvPr id="12" name="TextBox 12"/>
          <p:cNvSpPr txBox="1"/>
          <p:nvPr/>
        </p:nvSpPr>
        <p:spPr>
          <a:xfrm>
            <a:off x="1878753" y="1222761"/>
            <a:ext cx="14690396" cy="1342707"/>
          </a:xfrm>
          <a:prstGeom prst="rect">
            <a:avLst/>
          </a:prstGeom>
        </p:spPr>
        <p:txBody>
          <a:bodyPr lIns="0" tIns="0" rIns="0" bIns="0" rtlCol="0" anchor="t">
            <a:spAutoFit/>
          </a:bodyPr>
          <a:lstStyle/>
          <a:p>
            <a:pPr algn="ctr">
              <a:lnSpc>
                <a:spcPts val="10944"/>
              </a:lnSpc>
            </a:pPr>
            <a:r>
              <a:rPr lang="en-US" sz="7930" spc="777">
                <a:solidFill>
                  <a:srgbClr val="FFFFFF"/>
                </a:solidFill>
                <a:latin typeface="Oswald Bold"/>
              </a:rPr>
              <a:t>ANALYTICAL APPROACH</a:t>
            </a:r>
          </a:p>
        </p:txBody>
      </p:sp>
      <p:sp>
        <p:nvSpPr>
          <p:cNvPr id="13" name="TextBox 13"/>
          <p:cNvSpPr txBox="1"/>
          <p:nvPr/>
        </p:nvSpPr>
        <p:spPr>
          <a:xfrm>
            <a:off x="616336" y="3919209"/>
            <a:ext cx="8705160" cy="2506968"/>
          </a:xfrm>
          <a:prstGeom prst="rect">
            <a:avLst/>
          </a:prstGeom>
        </p:spPr>
        <p:txBody>
          <a:bodyPr lIns="0" tIns="0" rIns="0" bIns="0" rtlCol="0" anchor="t">
            <a:spAutoFit/>
          </a:bodyPr>
          <a:lstStyle/>
          <a:p>
            <a:pPr marL="434095" lvl="1" indent="-217048">
              <a:lnSpc>
                <a:spcPts val="2774"/>
              </a:lnSpc>
              <a:buFont typeface="Arial"/>
              <a:buChar char="•"/>
            </a:pPr>
            <a:r>
              <a:rPr lang="en-US" sz="2010" spc="197" dirty="0">
                <a:solidFill>
                  <a:srgbClr val="231F20"/>
                </a:solidFill>
                <a:latin typeface="DM Sans Bold"/>
              </a:rPr>
              <a:t>Data Cleaning and Preparation:</a:t>
            </a:r>
            <a:r>
              <a:rPr lang="en-US" sz="2010" spc="197" dirty="0">
                <a:solidFill>
                  <a:srgbClr val="231F20"/>
                </a:solidFill>
                <a:latin typeface="DM Sans"/>
              </a:rPr>
              <a:t> Detail the initial steps of handling missing data, correcting anomalies, and normalizing data to prepare for analysis.</a:t>
            </a:r>
          </a:p>
          <a:p>
            <a:pPr marL="434095" lvl="1" indent="-217048">
              <a:lnSpc>
                <a:spcPts val="2774"/>
              </a:lnSpc>
              <a:buFont typeface="Arial"/>
              <a:buChar char="•"/>
            </a:pPr>
            <a:r>
              <a:rPr lang="en-US" sz="2010" spc="197" dirty="0">
                <a:solidFill>
                  <a:srgbClr val="231F20"/>
                </a:solidFill>
                <a:latin typeface="DM Sans Bold"/>
              </a:rPr>
              <a:t>Exploratory Data Analysis (EDA):</a:t>
            </a:r>
            <a:r>
              <a:rPr lang="en-US" sz="2010" spc="197" dirty="0">
                <a:solidFill>
                  <a:srgbClr val="231F20"/>
                </a:solidFill>
                <a:latin typeface="DM Sans"/>
              </a:rPr>
              <a:t> The process and tools used to explore data trends, distributions, and relationships between variables to form hypotheses.</a:t>
            </a:r>
          </a:p>
          <a:p>
            <a:pPr>
              <a:lnSpc>
                <a:spcPts val="2891"/>
              </a:lnSpc>
            </a:pPr>
            <a:endParaRPr lang="en-US" sz="2010" spc="197" dirty="0">
              <a:solidFill>
                <a:srgbClr val="231F20"/>
              </a:solidFill>
              <a:latin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503597" y="3442596"/>
            <a:ext cx="9034431" cy="2808103"/>
            <a:chOff x="0" y="0"/>
            <a:chExt cx="1744696" cy="542290"/>
          </a:xfrm>
        </p:grpSpPr>
        <p:sp>
          <p:nvSpPr>
            <p:cNvPr id="9" name="Freeform 9"/>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id="10" name="TextBox 10"/>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9830923" y="3442596"/>
            <a:ext cx="7858016" cy="4518916"/>
          </a:xfrm>
          <a:custGeom>
            <a:avLst/>
            <a:gdLst/>
            <a:ahLst/>
            <a:cxnLst/>
            <a:rect l="l" t="t" r="r" b="b"/>
            <a:pathLst>
              <a:path w="7858016" h="4518916">
                <a:moveTo>
                  <a:pt x="0" y="0"/>
                </a:moveTo>
                <a:lnTo>
                  <a:pt x="7858016" y="0"/>
                </a:lnTo>
                <a:lnTo>
                  <a:pt x="7858016" y="4518915"/>
                </a:lnTo>
                <a:lnTo>
                  <a:pt x="0" y="4518915"/>
                </a:lnTo>
                <a:lnTo>
                  <a:pt x="0" y="0"/>
                </a:lnTo>
                <a:close/>
              </a:path>
            </a:pathLst>
          </a:custGeom>
          <a:blipFill>
            <a:blip r:embed="rId5"/>
            <a:stretch>
              <a:fillRect/>
            </a:stretch>
          </a:blipFill>
        </p:spPr>
      </p:sp>
      <p:sp>
        <p:nvSpPr>
          <p:cNvPr id="12" name="TextBox 12"/>
          <p:cNvSpPr txBox="1"/>
          <p:nvPr/>
        </p:nvSpPr>
        <p:spPr>
          <a:xfrm>
            <a:off x="547074" y="3655074"/>
            <a:ext cx="8990955" cy="2459020"/>
          </a:xfrm>
          <a:prstGeom prst="rect">
            <a:avLst/>
          </a:prstGeom>
        </p:spPr>
        <p:txBody>
          <a:bodyPr lIns="0" tIns="0" rIns="0" bIns="0" rtlCol="0" anchor="t">
            <a:spAutoFit/>
          </a:bodyPr>
          <a:lstStyle/>
          <a:p>
            <a:pPr marL="514126" lvl="1" indent="-257063">
              <a:lnSpc>
                <a:spcPts val="3286"/>
              </a:lnSpc>
              <a:buFont typeface="Arial"/>
              <a:buChar char="•"/>
            </a:pPr>
            <a:r>
              <a:rPr lang="en-US" sz="2381" spc="233">
                <a:solidFill>
                  <a:srgbClr val="231F20"/>
                </a:solidFill>
                <a:latin typeface="DM Sans Bold"/>
              </a:rPr>
              <a:t>Hypothesis Testing:</a:t>
            </a:r>
            <a:r>
              <a:rPr lang="en-US" sz="2381" spc="233">
                <a:solidFill>
                  <a:srgbClr val="231F20"/>
                </a:solidFill>
                <a:latin typeface="DM Sans"/>
              </a:rPr>
              <a:t> Outline the statistical tests performed to validate assumptions and hypotheses about the factors influencing credit card defaults.</a:t>
            </a:r>
          </a:p>
          <a:p>
            <a:pPr>
              <a:lnSpc>
                <a:spcPts val="3286"/>
              </a:lnSpc>
            </a:pPr>
            <a:endParaRPr lang="en-US" sz="2381" spc="233">
              <a:solidFill>
                <a:srgbClr val="231F20"/>
              </a:solidFill>
              <a:latin typeface="DM Sans"/>
            </a:endParaRPr>
          </a:p>
          <a:p>
            <a:pPr>
              <a:lnSpc>
                <a:spcPts val="3424"/>
              </a:lnSpc>
            </a:pPr>
            <a:endParaRPr lang="en-US" sz="2381" spc="233">
              <a:solidFill>
                <a:srgbClr val="231F20"/>
              </a:solidFill>
              <a:latin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7957659" y="3966976"/>
            <a:ext cx="8911048" cy="5059854"/>
            <a:chOff x="0" y="0"/>
            <a:chExt cx="1720868" cy="977140"/>
          </a:xfrm>
        </p:grpSpPr>
        <p:sp>
          <p:nvSpPr>
            <p:cNvPr id="9" name="Freeform 9"/>
            <p:cNvSpPr/>
            <p:nvPr/>
          </p:nvSpPr>
          <p:spPr>
            <a:xfrm>
              <a:off x="0" y="0"/>
              <a:ext cx="1720868" cy="977140"/>
            </a:xfrm>
            <a:custGeom>
              <a:avLst/>
              <a:gdLst/>
              <a:ahLst/>
              <a:cxnLst/>
              <a:rect l="l" t="t" r="r" b="b"/>
              <a:pathLst>
                <a:path w="1720868" h="977140">
                  <a:moveTo>
                    <a:pt x="0" y="0"/>
                  </a:moveTo>
                  <a:lnTo>
                    <a:pt x="1720868" y="0"/>
                  </a:lnTo>
                  <a:lnTo>
                    <a:pt x="1720868" y="977140"/>
                  </a:lnTo>
                  <a:lnTo>
                    <a:pt x="0" y="977140"/>
                  </a:lnTo>
                  <a:close/>
                </a:path>
              </a:pathLst>
            </a:custGeom>
            <a:solidFill>
              <a:srgbClr val="000000">
                <a:alpha val="0"/>
              </a:srgbClr>
            </a:solidFill>
            <a:ln w="38100" cap="sq">
              <a:solidFill>
                <a:srgbClr val="000000"/>
              </a:solidFill>
              <a:prstDash val="solid"/>
              <a:miter/>
            </a:ln>
          </p:spPr>
        </p:sp>
        <p:sp>
          <p:nvSpPr>
            <p:cNvPr id="10" name="TextBox 10"/>
            <p:cNvSpPr txBox="1"/>
            <p:nvPr/>
          </p:nvSpPr>
          <p:spPr>
            <a:xfrm>
              <a:off x="0" y="-19050"/>
              <a:ext cx="1720868" cy="99619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315481" y="3804114"/>
            <a:ext cx="5277668" cy="5753896"/>
            <a:chOff x="0" y="0"/>
            <a:chExt cx="690595" cy="752910"/>
          </a:xfrm>
        </p:grpSpPr>
        <p:sp>
          <p:nvSpPr>
            <p:cNvPr id="12" name="Freeform 12"/>
            <p:cNvSpPr/>
            <p:nvPr/>
          </p:nvSpPr>
          <p:spPr>
            <a:xfrm>
              <a:off x="0" y="0"/>
              <a:ext cx="690595" cy="752910"/>
            </a:xfrm>
            <a:custGeom>
              <a:avLst/>
              <a:gdLst/>
              <a:ahLst/>
              <a:cxnLst/>
              <a:rect l="l" t="t" r="r" b="b"/>
              <a:pathLst>
                <a:path w="690595" h="752910">
                  <a:moveTo>
                    <a:pt x="33739" y="0"/>
                  </a:moveTo>
                  <a:lnTo>
                    <a:pt x="656855" y="0"/>
                  </a:lnTo>
                  <a:cubicBezTo>
                    <a:pt x="675489" y="0"/>
                    <a:pt x="690595" y="15106"/>
                    <a:pt x="690595" y="33739"/>
                  </a:cubicBezTo>
                  <a:lnTo>
                    <a:pt x="690595" y="719171"/>
                  </a:lnTo>
                  <a:cubicBezTo>
                    <a:pt x="690595" y="728119"/>
                    <a:pt x="687040" y="736701"/>
                    <a:pt x="680713" y="743028"/>
                  </a:cubicBezTo>
                  <a:cubicBezTo>
                    <a:pt x="674385" y="749355"/>
                    <a:pt x="665804" y="752910"/>
                    <a:pt x="656855" y="752910"/>
                  </a:cubicBezTo>
                  <a:lnTo>
                    <a:pt x="33739" y="752910"/>
                  </a:lnTo>
                  <a:cubicBezTo>
                    <a:pt x="24791" y="752910"/>
                    <a:pt x="16209" y="749355"/>
                    <a:pt x="9882" y="743028"/>
                  </a:cubicBezTo>
                  <a:cubicBezTo>
                    <a:pt x="3555" y="736701"/>
                    <a:pt x="0" y="728119"/>
                    <a:pt x="0" y="719171"/>
                  </a:cubicBezTo>
                  <a:lnTo>
                    <a:pt x="0" y="33739"/>
                  </a:lnTo>
                  <a:cubicBezTo>
                    <a:pt x="0" y="24791"/>
                    <a:pt x="3555" y="16209"/>
                    <a:pt x="9882" y="9882"/>
                  </a:cubicBezTo>
                  <a:cubicBezTo>
                    <a:pt x="16209" y="3555"/>
                    <a:pt x="24791" y="0"/>
                    <a:pt x="33739" y="0"/>
                  </a:cubicBezTo>
                  <a:close/>
                </a:path>
              </a:pathLst>
            </a:custGeom>
            <a:blipFill>
              <a:blip r:embed="rId5"/>
              <a:stretch>
                <a:fillRect l="-5729" r="-5729"/>
              </a:stretch>
            </a:blipFill>
          </p:spPr>
        </p:sp>
      </p:grpSp>
      <p:sp>
        <p:nvSpPr>
          <p:cNvPr id="13" name="TextBox 13"/>
          <p:cNvSpPr txBox="1"/>
          <p:nvPr/>
        </p:nvSpPr>
        <p:spPr>
          <a:xfrm>
            <a:off x="3954315" y="673617"/>
            <a:ext cx="8921478" cy="1653140"/>
          </a:xfrm>
          <a:prstGeom prst="rect">
            <a:avLst/>
          </a:prstGeom>
        </p:spPr>
        <p:txBody>
          <a:bodyPr lIns="0" tIns="0" rIns="0" bIns="0" rtlCol="0" anchor="t">
            <a:spAutoFit/>
          </a:bodyPr>
          <a:lstStyle/>
          <a:p>
            <a:pPr algn="ctr">
              <a:lnSpc>
                <a:spcPts val="6646"/>
              </a:lnSpc>
            </a:pPr>
            <a:r>
              <a:rPr lang="en-US" sz="4816" spc="471">
                <a:solidFill>
                  <a:srgbClr val="FFFFFF"/>
                </a:solidFill>
                <a:latin typeface="Oswald Bold"/>
              </a:rPr>
              <a:t>INSIGHTS FROM DATA VISUALIZATION</a:t>
            </a:r>
          </a:p>
        </p:txBody>
      </p:sp>
      <p:sp>
        <p:nvSpPr>
          <p:cNvPr id="14" name="TextBox 14"/>
          <p:cNvSpPr txBox="1"/>
          <p:nvPr/>
        </p:nvSpPr>
        <p:spPr>
          <a:xfrm>
            <a:off x="8060603" y="4072442"/>
            <a:ext cx="8705160" cy="4810822"/>
          </a:xfrm>
          <a:prstGeom prst="rect">
            <a:avLst/>
          </a:prstGeom>
        </p:spPr>
        <p:txBody>
          <a:bodyPr lIns="0" tIns="0" rIns="0" bIns="0" rtlCol="0" anchor="t">
            <a:spAutoFit/>
          </a:bodyPr>
          <a:lstStyle/>
          <a:p>
            <a:pPr>
              <a:lnSpc>
                <a:spcPts val="2774"/>
              </a:lnSpc>
            </a:pPr>
            <a:r>
              <a:rPr lang="en-US" sz="2010" spc="197">
                <a:solidFill>
                  <a:srgbClr val="231F20"/>
                </a:solidFill>
                <a:latin typeface="DM Sans Bold"/>
              </a:rPr>
              <a:t>Trends and Patterns:</a:t>
            </a:r>
          </a:p>
          <a:p>
            <a:pPr marL="434095" lvl="1" indent="-217048">
              <a:lnSpc>
                <a:spcPts val="2774"/>
              </a:lnSpc>
              <a:buFont typeface="Arial"/>
              <a:buChar char="•"/>
            </a:pPr>
            <a:r>
              <a:rPr lang="en-US" sz="2010" spc="197">
                <a:solidFill>
                  <a:srgbClr val="231F20"/>
                </a:solidFill>
                <a:latin typeface="DM Sans Bold"/>
              </a:rPr>
              <a:t>These Visuals demonstrate trends in credit usage and payment delays, highlighting seasonal variations and potential predictors of default.</a:t>
            </a:r>
          </a:p>
          <a:p>
            <a:pPr marL="434095" lvl="1" indent="-217048">
              <a:lnSpc>
                <a:spcPts val="2774"/>
              </a:lnSpc>
              <a:buFont typeface="Arial"/>
              <a:buChar char="•"/>
            </a:pPr>
            <a:r>
              <a:rPr lang="en-US" sz="2010" spc="197">
                <a:solidFill>
                  <a:srgbClr val="231F20"/>
                </a:solidFill>
                <a:latin typeface="DM Sans Bold"/>
              </a:rPr>
              <a:t>Analysis of how these trends vary across demographic groups, providing insight into risk factors.</a:t>
            </a:r>
          </a:p>
          <a:p>
            <a:pPr>
              <a:lnSpc>
                <a:spcPts val="2774"/>
              </a:lnSpc>
            </a:pPr>
            <a:r>
              <a:rPr lang="en-US" sz="2010" spc="197">
                <a:solidFill>
                  <a:srgbClr val="231F20"/>
                </a:solidFill>
                <a:latin typeface="DM Sans Bold"/>
              </a:rPr>
              <a:t>Demographic Correlations:</a:t>
            </a:r>
          </a:p>
          <a:p>
            <a:pPr marL="434095" lvl="1" indent="-217048">
              <a:lnSpc>
                <a:spcPts val="2774"/>
              </a:lnSpc>
              <a:buFont typeface="Arial"/>
              <a:buChar char="•"/>
            </a:pPr>
            <a:r>
              <a:rPr lang="en-US" sz="2010" spc="197">
                <a:solidFill>
                  <a:srgbClr val="231F20"/>
                </a:solidFill>
                <a:latin typeface="DM Sans Bold"/>
              </a:rPr>
              <a:t>Charts and graphs showing the correlation between demographic factors (such as age and income) and default rates.</a:t>
            </a:r>
          </a:p>
          <a:p>
            <a:pPr marL="434095" lvl="1" indent="-217048">
              <a:lnSpc>
                <a:spcPts val="2774"/>
              </a:lnSpc>
              <a:buFont typeface="Arial"/>
              <a:buChar char="•"/>
            </a:pPr>
            <a:r>
              <a:rPr lang="en-US" sz="2010" spc="197">
                <a:solidFill>
                  <a:srgbClr val="231F20"/>
                </a:solidFill>
                <a:latin typeface="DM Sans Bold"/>
              </a:rPr>
              <a:t>These insights help in identifying at-risk customer segments and tailoring risk mitigation strategies accordingly.</a:t>
            </a:r>
          </a:p>
          <a:p>
            <a:pPr>
              <a:lnSpc>
                <a:spcPts val="2891"/>
              </a:lnSpc>
            </a:pPr>
            <a:endParaRPr lang="en-US" sz="2010" spc="197">
              <a:solidFill>
                <a:srgbClr val="231F20"/>
              </a:solidFill>
              <a:latin typeface="DM Sa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17976">
            <a:off x="-1963488" y="7230942"/>
            <a:ext cx="24978970" cy="12385075"/>
          </a:xfrm>
          <a:custGeom>
            <a:avLst/>
            <a:gdLst/>
            <a:ahLst/>
            <a:cxnLst/>
            <a:rect l="l" t="t" r="r" b="b"/>
            <a:pathLst>
              <a:path w="24978970" h="12385075">
                <a:moveTo>
                  <a:pt x="1071401" y="0"/>
                </a:moveTo>
                <a:lnTo>
                  <a:pt x="24978970" y="2624215"/>
                </a:lnTo>
                <a:lnTo>
                  <a:pt x="23907569" y="12385075"/>
                </a:lnTo>
                <a:lnTo>
                  <a:pt x="0" y="9760860"/>
                </a:lnTo>
                <a:lnTo>
                  <a:pt x="1071401" y="0"/>
                </a:lnTo>
                <a:close/>
              </a:path>
            </a:pathLst>
          </a:custGeom>
          <a:blipFill>
            <a:blip r:embed="rId3">
              <a:extLst>
                <a:ext uri="{96DAC541-7B7A-43D3-8B79-37D633B846F1}">
                  <asvg:svgBlip xmlns:asvg="http://schemas.microsoft.com/office/drawing/2016/SVG/main" r:embed="rId4"/>
                </a:ext>
              </a:extLst>
            </a:blip>
            <a:stretch>
              <a:fillRect l="-22071" t="-1070" r="-5197" b="-9069"/>
            </a:stretch>
          </a:blipFill>
        </p:spPr>
      </p:sp>
      <p:sp>
        <p:nvSpPr>
          <p:cNvPr id="4" name="Freeform 4"/>
          <p:cNvSpPr/>
          <p:nvPr/>
        </p:nvSpPr>
        <p:spPr>
          <a:xfrm>
            <a:off x="399983" y="526056"/>
            <a:ext cx="5183758" cy="4033866"/>
          </a:xfrm>
          <a:custGeom>
            <a:avLst/>
            <a:gdLst/>
            <a:ahLst/>
            <a:cxnLst/>
            <a:rect l="l" t="t" r="r" b="b"/>
            <a:pathLst>
              <a:path w="5183758" h="4033866">
                <a:moveTo>
                  <a:pt x="0" y="0"/>
                </a:moveTo>
                <a:lnTo>
                  <a:pt x="5183759" y="0"/>
                </a:lnTo>
                <a:lnTo>
                  <a:pt x="5183759" y="4033866"/>
                </a:lnTo>
                <a:lnTo>
                  <a:pt x="0" y="4033866"/>
                </a:lnTo>
                <a:lnTo>
                  <a:pt x="0" y="0"/>
                </a:lnTo>
                <a:close/>
              </a:path>
            </a:pathLst>
          </a:custGeom>
          <a:blipFill>
            <a:blip r:embed="rId5"/>
            <a:stretch>
              <a:fillRect l="-2360" r="-17903"/>
            </a:stretch>
          </a:blipFill>
        </p:spPr>
      </p:sp>
      <p:sp>
        <p:nvSpPr>
          <p:cNvPr id="5" name="Freeform 5"/>
          <p:cNvSpPr/>
          <p:nvPr/>
        </p:nvSpPr>
        <p:spPr>
          <a:xfrm>
            <a:off x="6249113" y="526056"/>
            <a:ext cx="5152856" cy="4033866"/>
          </a:xfrm>
          <a:custGeom>
            <a:avLst/>
            <a:gdLst/>
            <a:ahLst/>
            <a:cxnLst/>
            <a:rect l="l" t="t" r="r" b="b"/>
            <a:pathLst>
              <a:path w="5152856" h="4033866">
                <a:moveTo>
                  <a:pt x="0" y="0"/>
                </a:moveTo>
                <a:lnTo>
                  <a:pt x="5152856" y="0"/>
                </a:lnTo>
                <a:lnTo>
                  <a:pt x="5152856" y="4033866"/>
                </a:lnTo>
                <a:lnTo>
                  <a:pt x="0" y="4033866"/>
                </a:lnTo>
                <a:lnTo>
                  <a:pt x="0" y="0"/>
                </a:lnTo>
                <a:close/>
              </a:path>
            </a:pathLst>
          </a:custGeom>
          <a:blipFill>
            <a:blip r:embed="rId6"/>
            <a:stretch>
              <a:fillRect l="-975" r="-975"/>
            </a:stretch>
          </a:blipFill>
        </p:spPr>
      </p:sp>
      <p:sp>
        <p:nvSpPr>
          <p:cNvPr id="6" name="Freeform 6"/>
          <p:cNvSpPr/>
          <p:nvPr/>
        </p:nvSpPr>
        <p:spPr>
          <a:xfrm>
            <a:off x="12065803" y="526056"/>
            <a:ext cx="5822213" cy="4033866"/>
          </a:xfrm>
          <a:custGeom>
            <a:avLst/>
            <a:gdLst/>
            <a:ahLst/>
            <a:cxnLst/>
            <a:rect l="l" t="t" r="r" b="b"/>
            <a:pathLst>
              <a:path w="5822213" h="4033866">
                <a:moveTo>
                  <a:pt x="0" y="0"/>
                </a:moveTo>
                <a:lnTo>
                  <a:pt x="5822214" y="0"/>
                </a:lnTo>
                <a:lnTo>
                  <a:pt x="5822214" y="4033866"/>
                </a:lnTo>
                <a:lnTo>
                  <a:pt x="0" y="4033866"/>
                </a:lnTo>
                <a:lnTo>
                  <a:pt x="0" y="0"/>
                </a:lnTo>
                <a:close/>
              </a:path>
            </a:pathLst>
          </a:custGeom>
          <a:blipFill>
            <a:blip r:embed="rId7"/>
            <a:stretch>
              <a:fillRect/>
            </a:stretch>
          </a:blipFill>
        </p:spPr>
      </p:sp>
      <p:sp>
        <p:nvSpPr>
          <p:cNvPr id="7" name="TextBox 7"/>
          <p:cNvSpPr txBox="1"/>
          <p:nvPr/>
        </p:nvSpPr>
        <p:spPr>
          <a:xfrm>
            <a:off x="4402984" y="5085978"/>
            <a:ext cx="11827616" cy="3908955"/>
          </a:xfrm>
          <a:prstGeom prst="rect">
            <a:avLst/>
          </a:prstGeom>
        </p:spPr>
        <p:txBody>
          <a:bodyPr wrap="square" lIns="0" tIns="0" rIns="0" bIns="0" rtlCol="0" anchor="t">
            <a:spAutoFit/>
          </a:bodyPr>
          <a:lstStyle/>
          <a:p>
            <a:pPr algn="ctr">
              <a:lnSpc>
                <a:spcPts val="4419"/>
              </a:lnSpc>
              <a:spcBef>
                <a:spcPct val="0"/>
              </a:spcBef>
            </a:pPr>
            <a:r>
              <a:rPr lang="en-US" sz="3399" dirty="0">
                <a:solidFill>
                  <a:srgbClr val="000000"/>
                </a:solidFill>
                <a:latin typeface="Open Sauce"/>
              </a:rPr>
              <a:t>The first image displays a histogram highlighting that most bill amounts are low with a few high outliers. The second scatter plot shows a wide variation in bill amounts across different ages, without a noticeable pattern. Lastly, the line plot indicates erratic fluctuations in the outstanding amounts across customer IDs, no clear trend in the financial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rot="-117976">
            <a:off x="-1963488" y="7230942"/>
            <a:ext cx="24978970" cy="12385075"/>
          </a:xfrm>
          <a:custGeom>
            <a:avLst/>
            <a:gdLst/>
            <a:ahLst/>
            <a:cxnLst/>
            <a:rect l="l" t="t" r="r" b="b"/>
            <a:pathLst>
              <a:path w="24978970" h="12385075">
                <a:moveTo>
                  <a:pt x="1071401" y="0"/>
                </a:moveTo>
                <a:lnTo>
                  <a:pt x="24978970" y="2624215"/>
                </a:lnTo>
                <a:lnTo>
                  <a:pt x="23907569" y="12385075"/>
                </a:lnTo>
                <a:lnTo>
                  <a:pt x="0" y="9760860"/>
                </a:lnTo>
                <a:lnTo>
                  <a:pt x="1071401" y="0"/>
                </a:lnTo>
                <a:close/>
              </a:path>
            </a:pathLst>
          </a:custGeom>
          <a:blipFill>
            <a:blip r:embed="rId3">
              <a:extLst>
                <a:ext uri="{96DAC541-7B7A-43D3-8B79-37D633B846F1}">
                  <asvg:svgBlip xmlns:asvg="http://schemas.microsoft.com/office/drawing/2016/SVG/main" r:embed="rId4"/>
                </a:ext>
              </a:extLst>
            </a:blip>
            <a:stretch>
              <a:fillRect l="-22071" t="-1070" r="-5197" b="-9069"/>
            </a:stretch>
          </a:blipFill>
        </p:spPr>
      </p:sp>
      <p:sp>
        <p:nvSpPr>
          <p:cNvPr id="4" name="Freeform 4"/>
          <p:cNvSpPr/>
          <p:nvPr/>
        </p:nvSpPr>
        <p:spPr>
          <a:xfrm>
            <a:off x="0" y="0"/>
            <a:ext cx="7302753" cy="5757499"/>
          </a:xfrm>
          <a:custGeom>
            <a:avLst/>
            <a:gdLst/>
            <a:ahLst/>
            <a:cxnLst/>
            <a:rect l="l" t="t" r="r" b="b"/>
            <a:pathLst>
              <a:path w="7302753" h="5757499">
                <a:moveTo>
                  <a:pt x="0" y="0"/>
                </a:moveTo>
                <a:lnTo>
                  <a:pt x="7302753" y="0"/>
                </a:lnTo>
                <a:lnTo>
                  <a:pt x="7302753" y="5757499"/>
                </a:lnTo>
                <a:lnTo>
                  <a:pt x="0" y="5757499"/>
                </a:lnTo>
                <a:lnTo>
                  <a:pt x="0" y="0"/>
                </a:lnTo>
                <a:close/>
              </a:path>
            </a:pathLst>
          </a:custGeom>
          <a:blipFill>
            <a:blip r:embed="rId5"/>
            <a:stretch>
              <a:fillRect/>
            </a:stretch>
          </a:blipFill>
        </p:spPr>
      </p:sp>
      <p:sp>
        <p:nvSpPr>
          <p:cNvPr id="5" name="Freeform 5"/>
          <p:cNvSpPr/>
          <p:nvPr/>
        </p:nvSpPr>
        <p:spPr>
          <a:xfrm>
            <a:off x="11712760" y="56551"/>
            <a:ext cx="6575240" cy="5644398"/>
          </a:xfrm>
          <a:custGeom>
            <a:avLst/>
            <a:gdLst/>
            <a:ahLst/>
            <a:cxnLst/>
            <a:rect l="l" t="t" r="r" b="b"/>
            <a:pathLst>
              <a:path w="6575240" h="5644398">
                <a:moveTo>
                  <a:pt x="0" y="0"/>
                </a:moveTo>
                <a:lnTo>
                  <a:pt x="6575240" y="0"/>
                </a:lnTo>
                <a:lnTo>
                  <a:pt x="6575240" y="5644398"/>
                </a:lnTo>
                <a:lnTo>
                  <a:pt x="0" y="5644398"/>
                </a:lnTo>
                <a:lnTo>
                  <a:pt x="0" y="0"/>
                </a:lnTo>
                <a:close/>
              </a:path>
            </a:pathLst>
          </a:custGeom>
          <a:blipFill>
            <a:blip r:embed="rId6"/>
            <a:stretch>
              <a:fillRect l="-5007"/>
            </a:stretch>
          </a:blipFill>
        </p:spPr>
      </p:sp>
      <p:sp>
        <p:nvSpPr>
          <p:cNvPr id="6" name="TextBox 6"/>
          <p:cNvSpPr txBox="1"/>
          <p:nvPr/>
        </p:nvSpPr>
        <p:spPr>
          <a:xfrm>
            <a:off x="4402984" y="6134100"/>
            <a:ext cx="11218016" cy="2780441"/>
          </a:xfrm>
          <a:prstGeom prst="rect">
            <a:avLst/>
          </a:prstGeom>
        </p:spPr>
        <p:txBody>
          <a:bodyPr wrap="square" lIns="0" tIns="0" rIns="0" bIns="0" rtlCol="0" anchor="t">
            <a:spAutoFit/>
          </a:bodyPr>
          <a:lstStyle/>
          <a:p>
            <a:pPr algn="ctr">
              <a:lnSpc>
                <a:spcPts val="4419"/>
              </a:lnSpc>
              <a:spcBef>
                <a:spcPct val="0"/>
              </a:spcBef>
            </a:pPr>
            <a:r>
              <a:rPr lang="en-US" sz="3399" dirty="0">
                <a:solidFill>
                  <a:srgbClr val="000000"/>
                </a:solidFill>
                <a:latin typeface="Open Sauce"/>
              </a:rPr>
              <a:t>High positive correlations are evident between consecutive monthly bill amounts. Negative correlation between marriage and age. Moderate correlations between the credit limit, repayment status.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762</Words>
  <Application>Microsoft Office PowerPoint</Application>
  <PresentationFormat>Custom</PresentationFormat>
  <Paragraphs>46</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Calibri</vt:lpstr>
      <vt:lpstr>Arial</vt:lpstr>
      <vt:lpstr>Montserrat Light</vt:lpstr>
      <vt:lpstr>DM Sans Bold Italics</vt:lpstr>
      <vt:lpstr>Oswald Bold</vt:lpstr>
      <vt:lpstr>DM Sans Italics</vt:lpstr>
      <vt:lpstr>Open Sauce Bold</vt:lpstr>
      <vt:lpstr>DM Sans Bold</vt:lpstr>
      <vt:lpstr>DM Sans</vt:lpstr>
      <vt:lpstr>Open Sauce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IMPLICATIONS OF AI</dc:title>
  <cp:lastModifiedBy>tulabandulapravallika@outlook.com</cp:lastModifiedBy>
  <cp:revision>9</cp:revision>
  <dcterms:created xsi:type="dcterms:W3CDTF">2006-08-16T00:00:00Z</dcterms:created>
  <dcterms:modified xsi:type="dcterms:W3CDTF">2024-03-06T04:03:15Z</dcterms:modified>
  <dc:identifier>DAF6D4PlDKM</dc:identifier>
</cp:coreProperties>
</file>